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6"/>
  </p:notesMasterIdLst>
  <p:sldIdLst>
    <p:sldId id="256" r:id="rId2"/>
    <p:sldId id="257" r:id="rId3"/>
    <p:sldId id="258" r:id="rId4"/>
    <p:sldId id="259" r:id="rId5"/>
    <p:sldId id="260" r:id="rId6"/>
    <p:sldId id="261" r:id="rId7"/>
    <p:sldId id="265" r:id="rId8"/>
    <p:sldId id="262" r:id="rId9"/>
    <p:sldId id="263" r:id="rId10"/>
    <p:sldId id="264"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76161"/>
  </p:normalViewPr>
  <p:slideViewPr>
    <p:cSldViewPr snapToGrid="0" snapToObjects="1">
      <p:cViewPr varScale="1">
        <p:scale>
          <a:sx n="83" d="100"/>
          <a:sy n="83" d="100"/>
        </p:scale>
        <p:origin x="169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3997C-8726-314E-9478-1C2531EA0D4A}" type="datetimeFigureOut">
              <a:rPr lang="en-US" smtClean="0"/>
              <a:t>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22D3DC-AEDF-2B45-A9A9-DB4C8D671D46}" type="slidenum">
              <a:rPr lang="en-US" smtClean="0"/>
              <a:t>‹#›</a:t>
            </a:fld>
            <a:endParaRPr lang="en-US"/>
          </a:p>
        </p:txBody>
      </p:sp>
    </p:spTree>
    <p:extLst>
      <p:ext uri="{BB962C8B-B14F-4D97-AF65-F5344CB8AC3E}">
        <p14:creationId xmlns:p14="http://schemas.microsoft.com/office/powerpoint/2010/main" val="934333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You need to do something with the data.</a:t>
            </a:r>
          </a:p>
          <a:p>
            <a:pPr marL="171450" indent="-171450">
              <a:buFont typeface="Arial" charset="0"/>
              <a:buChar char="•"/>
            </a:pPr>
            <a:r>
              <a:rPr lang="en-US" dirty="0" smtClean="0"/>
              <a:t>Raw data is hard to use, you need to bring into context. </a:t>
            </a:r>
          </a:p>
          <a:p>
            <a:pPr marL="171450" indent="-171450">
              <a:buFont typeface="Arial" charset="0"/>
              <a:buChar char="•"/>
            </a:pPr>
            <a:r>
              <a:rPr lang="en-US" dirty="0" smtClean="0"/>
              <a:t>Context is very important. </a:t>
            </a:r>
          </a:p>
          <a:p>
            <a:pPr marL="171450" indent="-171450">
              <a:buFont typeface="Arial" charset="0"/>
              <a:buChar char="•"/>
            </a:pPr>
            <a:r>
              <a:rPr lang="en-US" dirty="0" smtClean="0"/>
              <a:t>You may have to link many data tables together to make sense.</a:t>
            </a:r>
            <a:r>
              <a:rPr lang="en-US" baseline="0" dirty="0" smtClean="0"/>
              <a:t> </a:t>
            </a: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2</a:t>
            </a:fld>
            <a:endParaRPr lang="en-US"/>
          </a:p>
        </p:txBody>
      </p:sp>
    </p:spTree>
    <p:extLst>
      <p:ext uri="{BB962C8B-B14F-4D97-AF65-F5344CB8AC3E}">
        <p14:creationId xmlns:p14="http://schemas.microsoft.com/office/powerpoint/2010/main" val="13186886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Cross sectional means it has different aspects of data. Like Balance</a:t>
            </a:r>
            <a:r>
              <a:rPr lang="en-US" baseline="0" dirty="0" smtClean="0"/>
              <a:t> Sheet.</a:t>
            </a: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11</a:t>
            </a:fld>
            <a:endParaRPr lang="en-US"/>
          </a:p>
        </p:txBody>
      </p:sp>
    </p:spTree>
    <p:extLst>
      <p:ext uri="{BB962C8B-B14F-4D97-AF65-F5344CB8AC3E}">
        <p14:creationId xmlns:p14="http://schemas.microsoft.com/office/powerpoint/2010/main" val="163809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The higher we go in the pyramid we add more context. </a:t>
            </a:r>
          </a:p>
          <a:p>
            <a:pPr marL="171450" indent="-171450">
              <a:buFont typeface="Arial" charset="0"/>
              <a:buChar char="•"/>
            </a:pPr>
            <a:r>
              <a:rPr lang="en-US" dirty="0" smtClean="0"/>
              <a:t>The higher time consumption</a:t>
            </a:r>
            <a:r>
              <a:rPr lang="en-US" baseline="0" dirty="0" smtClean="0"/>
              <a:t> is data preparation. </a:t>
            </a:r>
          </a:p>
          <a:p>
            <a:pPr marL="171450" indent="-171450">
              <a:buFont typeface="Arial" charset="0"/>
              <a:buChar char="•"/>
            </a:pPr>
            <a:r>
              <a:rPr lang="en-US" baseline="0" dirty="0" smtClean="0"/>
              <a:t>Data where house complies data from different BU into one place. </a:t>
            </a:r>
          </a:p>
          <a:p>
            <a:pPr marL="171450" indent="-171450">
              <a:buFont typeface="Arial" charset="0"/>
              <a:buChar char="•"/>
            </a:pPr>
            <a:r>
              <a:rPr lang="en-US" baseline="0" dirty="0" smtClean="0"/>
              <a:t>Three levels of decision making :Operation, tactical or strategy. </a:t>
            </a: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3</a:t>
            </a:fld>
            <a:endParaRPr lang="en-US"/>
          </a:p>
        </p:txBody>
      </p:sp>
    </p:spTree>
    <p:extLst>
      <p:ext uri="{BB962C8B-B14F-4D97-AF65-F5344CB8AC3E}">
        <p14:creationId xmlns:p14="http://schemas.microsoft.com/office/powerpoint/2010/main" val="1771271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4</a:t>
            </a:fld>
            <a:endParaRPr lang="en-US"/>
          </a:p>
        </p:txBody>
      </p:sp>
    </p:spTree>
    <p:extLst>
      <p:ext uri="{BB962C8B-B14F-4D97-AF65-F5344CB8AC3E}">
        <p14:creationId xmlns:p14="http://schemas.microsoft.com/office/powerpoint/2010/main" val="17419041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WE HAVE</a:t>
            </a:r>
            <a:r>
              <a:rPr lang="en-US" baseline="0" dirty="0" smtClean="0"/>
              <a:t> A LOT OF DATA.</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5</a:t>
            </a:fld>
            <a:endParaRPr lang="en-US"/>
          </a:p>
        </p:txBody>
      </p:sp>
    </p:spTree>
    <p:extLst>
      <p:ext uri="{BB962C8B-B14F-4D97-AF65-F5344CB8AC3E}">
        <p14:creationId xmlns:p14="http://schemas.microsoft.com/office/powerpoint/2010/main" val="16852840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6</a:t>
            </a:fld>
            <a:endParaRPr lang="en-US"/>
          </a:p>
        </p:txBody>
      </p:sp>
    </p:spTree>
    <p:extLst>
      <p:ext uri="{BB962C8B-B14F-4D97-AF65-F5344CB8AC3E}">
        <p14:creationId xmlns:p14="http://schemas.microsoft.com/office/powerpoint/2010/main" val="2123509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7</a:t>
            </a:fld>
            <a:endParaRPr lang="en-US"/>
          </a:p>
        </p:txBody>
      </p:sp>
    </p:spTree>
    <p:extLst>
      <p:ext uri="{BB962C8B-B14F-4D97-AF65-F5344CB8AC3E}">
        <p14:creationId xmlns:p14="http://schemas.microsoft.com/office/powerpoint/2010/main" val="7906974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4</a:t>
            </a:r>
            <a:r>
              <a:rPr lang="en-US" baseline="0" dirty="0" smtClean="0"/>
              <a:t> LEVELS, but when you come down to it its only two. </a:t>
            </a:r>
          </a:p>
          <a:p>
            <a:pPr marL="171450" indent="-171450">
              <a:buFont typeface="Arial" charset="0"/>
              <a:buChar char="•"/>
            </a:pPr>
            <a:r>
              <a:rPr lang="en-US" baseline="0" dirty="0" smtClean="0"/>
              <a:t>The amount of unstructured data is increasing. </a:t>
            </a:r>
          </a:p>
          <a:p>
            <a:pPr marL="171450" indent="-171450">
              <a:buFont typeface="Arial" charset="0"/>
              <a:buChar char="•"/>
            </a:pPr>
            <a:r>
              <a:rPr lang="en-US" baseline="0" dirty="0" smtClean="0"/>
              <a:t>Structured data is easy to use. </a:t>
            </a:r>
          </a:p>
          <a:p>
            <a:pPr marL="171450" indent="-171450">
              <a:buFont typeface="Arial" charset="0"/>
              <a:buChar char="•"/>
            </a:pP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8</a:t>
            </a:fld>
            <a:endParaRPr lang="en-US"/>
          </a:p>
        </p:txBody>
      </p:sp>
    </p:spTree>
    <p:extLst>
      <p:ext uri="{BB962C8B-B14F-4D97-AF65-F5344CB8AC3E}">
        <p14:creationId xmlns:p14="http://schemas.microsoft.com/office/powerpoint/2010/main" val="1768160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smtClean="0"/>
              <a:t>Data mining,</a:t>
            </a:r>
            <a:r>
              <a:rPr lang="en-US" baseline="0" dirty="0" smtClean="0"/>
              <a:t> we are doing analyst on this type of data. </a:t>
            </a:r>
          </a:p>
          <a:p>
            <a:pPr marL="171450" indent="-171450">
              <a:buFont typeface="Arial" charset="0"/>
              <a:buChar char="•"/>
            </a:pPr>
            <a:r>
              <a:rPr lang="en-US" baseline="0" dirty="0" smtClean="0"/>
              <a:t>Different name: Nominal </a:t>
            </a:r>
          </a:p>
          <a:p>
            <a:pPr marL="171450" indent="-171450">
              <a:buFont typeface="Arial" charset="0"/>
              <a:buChar char="•"/>
            </a:pPr>
            <a:r>
              <a:rPr lang="en-US" baseline="0" dirty="0" smtClean="0"/>
              <a:t>Subset of nominal data: Its your info but unique. </a:t>
            </a:r>
          </a:p>
          <a:p>
            <a:pPr marL="171450" indent="-171450">
              <a:buFont typeface="Arial" charset="0"/>
              <a:buChar char="•"/>
            </a:pPr>
            <a:r>
              <a:rPr lang="en-US" baseline="0" dirty="0" smtClean="0"/>
              <a:t>Discrete : is when you cant </a:t>
            </a:r>
            <a:r>
              <a:rPr lang="en-US" baseline="0" dirty="0" err="1" smtClean="0"/>
              <a:t>devide</a:t>
            </a:r>
            <a:r>
              <a:rPr lang="en-US" baseline="0" dirty="0" smtClean="0"/>
              <a:t>, like people and parts(things that can be dividend)</a:t>
            </a:r>
          </a:p>
          <a:p>
            <a:pPr marL="171450" indent="-171450">
              <a:buFont typeface="Arial" charset="0"/>
              <a:buChar char="•"/>
            </a:pPr>
            <a:r>
              <a:rPr lang="en-US" baseline="0" dirty="0" smtClean="0"/>
              <a:t>Continuous: Things that can be divided how many times you can. </a:t>
            </a: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9</a:t>
            </a:fld>
            <a:endParaRPr lang="en-US"/>
          </a:p>
        </p:txBody>
      </p:sp>
    </p:spTree>
    <p:extLst>
      <p:ext uri="{BB962C8B-B14F-4D97-AF65-F5344CB8AC3E}">
        <p14:creationId xmlns:p14="http://schemas.microsoft.com/office/powerpoint/2010/main" val="1859563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charset="0"/>
              <a:buChar char="•"/>
            </a:pPr>
            <a:r>
              <a:rPr lang="en-US" dirty="0" err="1" smtClean="0"/>
              <a:t>Spe</a:t>
            </a:r>
            <a:r>
              <a:rPr lang="en-US" dirty="0" smtClean="0"/>
              <a:t> data, </a:t>
            </a:r>
            <a:endParaRPr lang="en-US" dirty="0"/>
          </a:p>
        </p:txBody>
      </p:sp>
      <p:sp>
        <p:nvSpPr>
          <p:cNvPr id="4" name="Slide Number Placeholder 3"/>
          <p:cNvSpPr>
            <a:spLocks noGrp="1"/>
          </p:cNvSpPr>
          <p:nvPr>
            <p:ph type="sldNum" sz="quarter" idx="10"/>
          </p:nvPr>
        </p:nvSpPr>
        <p:spPr/>
        <p:txBody>
          <a:bodyPr/>
          <a:lstStyle/>
          <a:p>
            <a:fld id="{4322D3DC-AEDF-2B45-A9A9-DB4C8D671D46}" type="slidenum">
              <a:rPr lang="en-US" smtClean="0"/>
              <a:t>10</a:t>
            </a:fld>
            <a:endParaRPr lang="en-US"/>
          </a:p>
        </p:txBody>
      </p:sp>
    </p:spTree>
    <p:extLst>
      <p:ext uri="{BB962C8B-B14F-4D97-AF65-F5344CB8AC3E}">
        <p14:creationId xmlns:p14="http://schemas.microsoft.com/office/powerpoint/2010/main" val="13494546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1/9/18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1/9/18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1/9/18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1/9/18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Analytics </a:t>
            </a:r>
            <a:r>
              <a:rPr lang="en-US" dirty="0" err="1" smtClean="0"/>
              <a:t>bootcamp</a:t>
            </a:r>
            <a:r>
              <a:rPr lang="en-US" dirty="0" smtClean="0"/>
              <a:t/>
            </a:r>
            <a:br>
              <a:rPr lang="en-US" dirty="0" smtClean="0"/>
            </a:br>
            <a:r>
              <a:rPr lang="en-US" dirty="0" smtClean="0"/>
              <a:t>Monday - Day 2</a:t>
            </a:r>
            <a:endParaRPr lang="en-US" dirty="0"/>
          </a:p>
        </p:txBody>
      </p:sp>
      <p:sp>
        <p:nvSpPr>
          <p:cNvPr id="3" name="Subtitle 2"/>
          <p:cNvSpPr>
            <a:spLocks noGrp="1"/>
          </p:cNvSpPr>
          <p:nvPr>
            <p:ph type="subTitle" idx="1"/>
          </p:nvPr>
        </p:nvSpPr>
        <p:spPr/>
        <p:txBody>
          <a:bodyPr/>
          <a:lstStyle/>
          <a:p>
            <a:r>
              <a:rPr lang="en-US" dirty="0" smtClean="0"/>
              <a:t>Dr. Michael </a:t>
            </a:r>
            <a:r>
              <a:rPr lang="en-US" dirty="0" err="1" smtClean="0"/>
              <a:t>Salé</a:t>
            </a:r>
            <a:r>
              <a:rPr lang="en-US" dirty="0"/>
              <a:t> </a:t>
            </a:r>
            <a:r>
              <a:rPr lang="mr-IN" dirty="0" smtClean="0"/>
              <a:t>–</a:t>
            </a:r>
            <a:r>
              <a:rPr lang="en-US" dirty="0" smtClean="0"/>
              <a:t> Winter 2018</a:t>
            </a:r>
            <a:endParaRPr lang="en-US" dirty="0"/>
          </a:p>
        </p:txBody>
      </p:sp>
    </p:spTree>
    <p:extLst>
      <p:ext uri="{BB962C8B-B14F-4D97-AF65-F5344CB8AC3E}">
        <p14:creationId xmlns:p14="http://schemas.microsoft.com/office/powerpoint/2010/main" val="12338055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of data</a:t>
            </a:r>
            <a:endParaRPr lang="en-US" dirty="0"/>
          </a:p>
        </p:txBody>
      </p:sp>
      <p:sp>
        <p:nvSpPr>
          <p:cNvPr id="3" name="Content Placeholder 2"/>
          <p:cNvSpPr>
            <a:spLocks noGrp="1"/>
          </p:cNvSpPr>
          <p:nvPr>
            <p:ph idx="1"/>
          </p:nvPr>
        </p:nvSpPr>
        <p:spPr/>
        <p:txBody>
          <a:bodyPr/>
          <a:lstStyle/>
          <a:p>
            <a:r>
              <a:rPr lang="en-US" dirty="0" smtClean="0"/>
              <a:t>Much of the data we create is transactional and recorded by transaction processing systems.</a:t>
            </a:r>
          </a:p>
          <a:p>
            <a:r>
              <a:rPr lang="en-US" dirty="0" smtClean="0"/>
              <a:t>Much of it is subject-oriented data from functional area information systems.</a:t>
            </a:r>
          </a:p>
          <a:p>
            <a:r>
              <a:rPr lang="en-US" dirty="0" smtClean="0"/>
              <a:t>Data comes from many different sources:</a:t>
            </a:r>
          </a:p>
          <a:p>
            <a:pPr lvl="1"/>
            <a:r>
              <a:rPr lang="en-US" dirty="0" smtClean="0"/>
              <a:t>Can we brainstorm 20, 30, 40, 50 sources of data?</a:t>
            </a:r>
          </a:p>
          <a:p>
            <a:endParaRPr lang="en-US" dirty="0" smtClean="0"/>
          </a:p>
          <a:p>
            <a:r>
              <a:rPr lang="en-US" dirty="0" smtClean="0"/>
              <a:t>What percentage of the data generated do you think is structured versus unstructured?</a:t>
            </a:r>
          </a:p>
        </p:txBody>
      </p:sp>
    </p:spTree>
    <p:extLst>
      <p:ext uri="{BB962C8B-B14F-4D97-AF65-F5344CB8AC3E}">
        <p14:creationId xmlns:p14="http://schemas.microsoft.com/office/powerpoint/2010/main" val="180246260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Data problems</a:t>
            </a:r>
          </a:p>
        </p:txBody>
      </p:sp>
      <p:sp>
        <p:nvSpPr>
          <p:cNvPr id="3" name="Content Placeholder 2"/>
          <p:cNvSpPr>
            <a:spLocks noGrp="1"/>
          </p:cNvSpPr>
          <p:nvPr>
            <p:ph idx="1"/>
          </p:nvPr>
        </p:nvSpPr>
        <p:spPr>
          <a:xfrm>
            <a:off x="6259551" y="1444752"/>
            <a:ext cx="4652840" cy="3968496"/>
          </a:xfrm>
        </p:spPr>
        <p:txBody>
          <a:bodyPr anchor="ctr">
            <a:normAutofit fontScale="85000" lnSpcReduction="10000"/>
          </a:bodyPr>
          <a:lstStyle/>
          <a:p>
            <a:r>
              <a:rPr lang="en-US" dirty="0">
                <a:solidFill>
                  <a:srgbClr val="404040"/>
                </a:solidFill>
              </a:rPr>
              <a:t>Since our data is coming from multiple sources, we have some major issues when we try to bring this data into one place to perform analytics:</a:t>
            </a:r>
          </a:p>
          <a:p>
            <a:pPr lvl="1"/>
            <a:r>
              <a:rPr lang="en-US" dirty="0" smtClean="0">
                <a:solidFill>
                  <a:srgbClr val="404040"/>
                </a:solidFill>
              </a:rPr>
              <a:t>Accuracy and quality</a:t>
            </a:r>
            <a:endParaRPr lang="en-US" dirty="0">
              <a:solidFill>
                <a:srgbClr val="404040"/>
              </a:solidFill>
            </a:endParaRPr>
          </a:p>
          <a:p>
            <a:pPr lvl="1"/>
            <a:r>
              <a:rPr lang="en-US" dirty="0">
                <a:solidFill>
                  <a:srgbClr val="404040"/>
                </a:solidFill>
              </a:rPr>
              <a:t>Completeness </a:t>
            </a:r>
            <a:r>
              <a:rPr lang="en-US" dirty="0" smtClean="0">
                <a:solidFill>
                  <a:srgbClr val="404040"/>
                </a:solidFill>
              </a:rPr>
              <a:t>(null values)</a:t>
            </a:r>
          </a:p>
          <a:p>
            <a:pPr lvl="1"/>
            <a:r>
              <a:rPr lang="en-US" dirty="0" smtClean="0">
                <a:solidFill>
                  <a:srgbClr val="404040"/>
                </a:solidFill>
              </a:rPr>
              <a:t>Varying formats / localizations</a:t>
            </a:r>
          </a:p>
          <a:p>
            <a:pPr lvl="1"/>
            <a:r>
              <a:rPr lang="en-US" dirty="0" smtClean="0">
                <a:solidFill>
                  <a:srgbClr val="404040"/>
                </a:solidFill>
              </a:rPr>
              <a:t>Encryption / special characters</a:t>
            </a:r>
          </a:p>
          <a:p>
            <a:pPr lvl="1"/>
            <a:r>
              <a:rPr lang="en-US" dirty="0" smtClean="0">
                <a:solidFill>
                  <a:srgbClr val="404040"/>
                </a:solidFill>
              </a:rPr>
              <a:t>Wicked poor </a:t>
            </a:r>
            <a:r>
              <a:rPr lang="en-US" dirty="0" err="1" smtClean="0">
                <a:solidFill>
                  <a:srgbClr val="404040"/>
                </a:solidFill>
              </a:rPr>
              <a:t>spelllign</a:t>
            </a:r>
            <a:r>
              <a:rPr lang="en-US" dirty="0" smtClean="0">
                <a:solidFill>
                  <a:srgbClr val="404040"/>
                </a:solidFill>
              </a:rPr>
              <a:t> / slang / </a:t>
            </a:r>
            <a:r>
              <a:rPr lang="en-US" dirty="0" err="1" smtClean="0">
                <a:solidFill>
                  <a:srgbClr val="404040"/>
                </a:solidFill>
              </a:rPr>
              <a:t>grammah</a:t>
            </a:r>
            <a:endParaRPr lang="en-US" dirty="0">
              <a:solidFill>
                <a:srgbClr val="404040"/>
              </a:solidFill>
            </a:endParaRPr>
          </a:p>
          <a:p>
            <a:pPr lvl="1"/>
            <a:r>
              <a:rPr lang="en-US" dirty="0">
                <a:solidFill>
                  <a:srgbClr val="404040"/>
                </a:solidFill>
              </a:rPr>
              <a:t>Validity</a:t>
            </a:r>
          </a:p>
          <a:p>
            <a:pPr lvl="1"/>
            <a:r>
              <a:rPr lang="en-US" dirty="0">
                <a:solidFill>
                  <a:srgbClr val="404040"/>
                </a:solidFill>
              </a:rPr>
              <a:t>Relatability (poor linkage between data sources)</a:t>
            </a:r>
          </a:p>
          <a:p>
            <a:pPr lvl="1"/>
            <a:r>
              <a:rPr lang="en-US" dirty="0">
                <a:solidFill>
                  <a:srgbClr val="404040"/>
                </a:solidFill>
              </a:rPr>
              <a:t>Capture latency (</a:t>
            </a:r>
            <a:r>
              <a:rPr lang="en-US" dirty="0" err="1">
                <a:solidFill>
                  <a:srgbClr val="404040"/>
                </a:solidFill>
              </a:rPr>
              <a:t>timelieness</a:t>
            </a:r>
            <a:r>
              <a:rPr lang="en-US" dirty="0">
                <a:solidFill>
                  <a:srgbClr val="404040"/>
                </a:solidFill>
              </a:rPr>
              <a:t>?)</a:t>
            </a:r>
          </a:p>
          <a:p>
            <a:pPr lvl="1"/>
            <a:r>
              <a:rPr lang="en-US" dirty="0">
                <a:solidFill>
                  <a:srgbClr val="404040"/>
                </a:solidFill>
              </a:rPr>
              <a:t>Cross sectional / time series</a:t>
            </a:r>
          </a:p>
          <a:p>
            <a:pPr lvl="1"/>
            <a:r>
              <a:rPr lang="en-US" dirty="0">
                <a:solidFill>
                  <a:srgbClr val="404040"/>
                </a:solidFill>
              </a:rPr>
              <a:t>Noise </a:t>
            </a:r>
          </a:p>
        </p:txBody>
      </p:sp>
    </p:spTree>
    <p:extLst>
      <p:ext uri="{BB962C8B-B14F-4D97-AF65-F5344CB8AC3E}">
        <p14:creationId xmlns:p14="http://schemas.microsoft.com/office/powerpoint/2010/main" val="36745366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imperfect data still make good predictions? A cost/benefit</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147647" y="2323616"/>
            <a:ext cx="7896706" cy="4445236"/>
          </a:xfrm>
          <a:prstGeom prst="rect">
            <a:avLst/>
          </a:prstGeom>
        </p:spPr>
      </p:pic>
    </p:spTree>
    <p:extLst>
      <p:ext uri="{BB962C8B-B14F-4D97-AF65-F5344CB8AC3E}">
        <p14:creationId xmlns:p14="http://schemas.microsoft.com/office/powerpoint/2010/main" val="32034917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preparation</a:t>
            </a:r>
            <a:endParaRPr lang="en-US" dirty="0"/>
          </a:p>
        </p:txBody>
      </p:sp>
      <p:sp>
        <p:nvSpPr>
          <p:cNvPr id="3" name="Content Placeholder 2"/>
          <p:cNvSpPr>
            <a:spLocks noGrp="1"/>
          </p:cNvSpPr>
          <p:nvPr>
            <p:ph idx="1"/>
          </p:nvPr>
        </p:nvSpPr>
        <p:spPr/>
        <p:txBody>
          <a:bodyPr/>
          <a:lstStyle/>
          <a:p>
            <a:r>
              <a:rPr lang="en-US" dirty="0" smtClean="0"/>
              <a:t>Cleaning your messy data and solving the aforementioned problems are just part of preparing your data for analysis.</a:t>
            </a:r>
          </a:p>
          <a:p>
            <a:r>
              <a:rPr lang="en-US" dirty="0" smtClean="0"/>
              <a:t>In some cases, analysis is impossible without proper preparation. </a:t>
            </a:r>
            <a:endParaRPr lang="en-US" dirty="0"/>
          </a:p>
        </p:txBody>
      </p:sp>
    </p:spTree>
    <p:extLst>
      <p:ext uri="{BB962C8B-B14F-4D97-AF65-F5344CB8AC3E}">
        <p14:creationId xmlns:p14="http://schemas.microsoft.com/office/powerpoint/2010/main" val="184909142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Preparation workshop</a:t>
            </a:r>
            <a:endParaRPr lang="en-US" dirty="0"/>
          </a:p>
        </p:txBody>
      </p:sp>
      <p:sp>
        <p:nvSpPr>
          <p:cNvPr id="3" name="Content Placeholder 2"/>
          <p:cNvSpPr>
            <a:spLocks noGrp="1"/>
          </p:cNvSpPr>
          <p:nvPr>
            <p:ph idx="1"/>
          </p:nvPr>
        </p:nvSpPr>
        <p:spPr/>
        <p:txBody>
          <a:bodyPr/>
          <a:lstStyle/>
          <a:p>
            <a:r>
              <a:rPr lang="en-US" dirty="0" smtClean="0"/>
              <a:t>Topics we will cover (skills we will try):</a:t>
            </a:r>
          </a:p>
          <a:p>
            <a:pPr lvl="1"/>
            <a:r>
              <a:rPr lang="en-US" dirty="0" smtClean="0"/>
              <a:t>Reshaping data tables (long versus wide)</a:t>
            </a:r>
          </a:p>
          <a:p>
            <a:pPr lvl="1"/>
            <a:r>
              <a:rPr lang="en-US" dirty="0" smtClean="0"/>
              <a:t>Joining, </a:t>
            </a:r>
            <a:r>
              <a:rPr lang="en-US" dirty="0" err="1" smtClean="0"/>
              <a:t>subsetting</a:t>
            </a:r>
            <a:r>
              <a:rPr lang="en-US" dirty="0" smtClean="0"/>
              <a:t>, and filtering</a:t>
            </a:r>
          </a:p>
          <a:p>
            <a:pPr lvl="1"/>
            <a:r>
              <a:rPr lang="en-US" dirty="0" smtClean="0"/>
              <a:t>Discuss missing </a:t>
            </a:r>
            <a:r>
              <a:rPr lang="en-US" smtClean="0"/>
              <a:t>data strategies</a:t>
            </a:r>
          </a:p>
          <a:p>
            <a:pPr lvl="1"/>
            <a:endParaRPr lang="en-US"/>
          </a:p>
        </p:txBody>
      </p:sp>
    </p:spTree>
    <p:extLst>
      <p:ext uri="{BB962C8B-B14F-4D97-AF65-F5344CB8AC3E}">
        <p14:creationId xmlns:p14="http://schemas.microsoft.com/office/powerpoint/2010/main" val="19212568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is not actionable</a:t>
            </a:r>
            <a:endParaRPr lang="en-US" dirty="0"/>
          </a:p>
        </p:txBody>
      </p:sp>
      <p:sp>
        <p:nvSpPr>
          <p:cNvPr id="3" name="Content Placeholder 2"/>
          <p:cNvSpPr>
            <a:spLocks noGrp="1"/>
          </p:cNvSpPr>
          <p:nvPr>
            <p:ph idx="1"/>
          </p:nvPr>
        </p:nvSpPr>
        <p:spPr/>
        <p:txBody>
          <a:bodyPr/>
          <a:lstStyle/>
          <a:p>
            <a:r>
              <a:rPr lang="en-US" dirty="0" smtClean="0"/>
              <a:t>Any type of business decision requires knowledge about the given situation.</a:t>
            </a:r>
          </a:p>
          <a:p>
            <a:r>
              <a:rPr lang="en-US" dirty="0" smtClean="0"/>
              <a:t>Before any type of decision can be made, we have to turn the data that we have freely available, into something that we can understand.</a:t>
            </a:r>
          </a:p>
          <a:p>
            <a:r>
              <a:rPr lang="en-US" dirty="0" smtClean="0"/>
              <a:t>Only after we understand the data (</a:t>
            </a:r>
            <a:r>
              <a:rPr lang="en-US" dirty="0"/>
              <a:t>b</a:t>
            </a:r>
            <a:r>
              <a:rPr lang="en-US" dirty="0" smtClean="0"/>
              <a:t>y some type of processing, summarization, etc.), can we make “data-backed” business decisions.</a:t>
            </a:r>
          </a:p>
        </p:txBody>
      </p:sp>
      <p:pic>
        <p:nvPicPr>
          <p:cNvPr id="5" name="Picture 4" descr="image001"/>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6161" y="4482813"/>
            <a:ext cx="12208161" cy="2165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5584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3">
            <a:extLst>
              <a:ext uri="{28A0092B-C50C-407E-A947-70E740481C1C}">
                <a14:useLocalDpi xmlns:a14="http://schemas.microsoft.com/office/drawing/2010/main" val="0"/>
              </a:ext>
            </a:extLst>
          </a:blip>
          <a:srcRect t="1979" r="2" b="2"/>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dirty="0" smtClean="0"/>
              <a:t>Data transformation</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711784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 xmlns:a16="http://schemas.microsoft.com/office/drawing/2014/main" id="{419501C6-F015-4273-AF88-E0F6C853899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 xmlns:a16="http://schemas.microsoft.com/office/drawing/2014/main" id="{CA677DB7-5829-45BD-9754-5EC484CC425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p:cNvPicPr>
            <a:picLocks noChangeAspect="1"/>
          </p:cNvPicPr>
          <p:nvPr/>
        </p:nvPicPr>
        <p:blipFill>
          <a:blip r:embed="rId3"/>
          <a:stretch>
            <a:fillRect/>
          </a:stretch>
        </p:blipFill>
        <p:spPr>
          <a:xfrm>
            <a:off x="5294376" y="1245767"/>
            <a:ext cx="6257544" cy="4051759"/>
          </a:xfrm>
          <a:prstGeom prst="rect">
            <a:avLst/>
          </a:prstGeom>
        </p:spPr>
      </p:pic>
      <p:sp>
        <p:nvSpPr>
          <p:cNvPr id="2" name="Title 1"/>
          <p:cNvSpPr>
            <a:spLocks noGrp="1"/>
          </p:cNvSpPr>
          <p:nvPr>
            <p:ph type="title"/>
          </p:nvPr>
        </p:nvSpPr>
        <p:spPr>
          <a:xfrm>
            <a:off x="804672" y="2404872"/>
            <a:ext cx="3044950" cy="1627792"/>
          </a:xfrm>
        </p:spPr>
        <p:txBody>
          <a:bodyPr vert="horz" lIns="274320" tIns="182880" rIns="274320" bIns="182880" rtlCol="0" anchor="ctr" anchorCtr="1">
            <a:normAutofit/>
          </a:bodyPr>
          <a:lstStyle/>
          <a:p>
            <a:r>
              <a:rPr lang="en-US" sz="1800"/>
              <a:t>Importance of converting data into actionable knowledge</a:t>
            </a:r>
          </a:p>
        </p:txBody>
      </p:sp>
      <p:sp>
        <p:nvSpPr>
          <p:cNvPr id="3" name="Content Placeholder 2"/>
          <p:cNvSpPr>
            <a:spLocks noGrp="1"/>
          </p:cNvSpPr>
          <p:nvPr>
            <p:ph idx="1"/>
          </p:nvPr>
        </p:nvSpPr>
        <p:spPr>
          <a:xfrm>
            <a:off x="1121822" y="4352544"/>
            <a:ext cx="2410650" cy="1239894"/>
          </a:xfrm>
        </p:spPr>
        <p:txBody>
          <a:bodyPr vert="horz" lIns="91440" tIns="45720" rIns="91440" bIns="45720" rtlCol="0">
            <a:normAutofit/>
          </a:bodyPr>
          <a:lstStyle/>
          <a:p>
            <a:pPr marL="0" indent="0" algn="ctr">
              <a:buNone/>
            </a:pPr>
            <a:r>
              <a:rPr lang="en-US" sz="1700" kern="1200">
                <a:solidFill>
                  <a:srgbClr val="FFFFFF"/>
                </a:solidFill>
                <a:latin typeface="+mn-lt"/>
                <a:ea typeface="+mn-ea"/>
                <a:cs typeface="+mn-cs"/>
              </a:rPr>
              <a:t>If we take too long to perform the analysis on our data, we miss out on important opportunities.</a:t>
            </a:r>
          </a:p>
        </p:txBody>
      </p:sp>
    </p:spTree>
    <p:extLst>
      <p:ext uri="{BB962C8B-B14F-4D97-AF65-F5344CB8AC3E}">
        <p14:creationId xmlns:p14="http://schemas.microsoft.com/office/powerpoint/2010/main" val="1829164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much data we we produce?</a:t>
            </a:r>
            <a:endParaRPr lang="en-US" dirty="0"/>
          </a:p>
        </p:txBody>
      </p:sp>
      <p:sp>
        <p:nvSpPr>
          <p:cNvPr id="3" name="Content Placeholder 2"/>
          <p:cNvSpPr>
            <a:spLocks noGrp="1"/>
          </p:cNvSpPr>
          <p:nvPr>
            <p:ph idx="1"/>
          </p:nvPr>
        </p:nvSpPr>
        <p:spPr>
          <a:xfrm>
            <a:off x="2231136" y="2638044"/>
            <a:ext cx="7729728" cy="4142900"/>
          </a:xfrm>
        </p:spPr>
        <p:txBody>
          <a:bodyPr>
            <a:normAutofit fontScale="85000" lnSpcReduction="20000"/>
          </a:bodyPr>
          <a:lstStyle/>
          <a:p>
            <a:r>
              <a:rPr lang="en-US" sz="1700" dirty="0">
                <a:solidFill>
                  <a:schemeClr val="tx1">
                    <a:lumMod val="95000"/>
                  </a:schemeClr>
                </a:solidFill>
              </a:rPr>
              <a:t>Every day we create </a:t>
            </a:r>
            <a:r>
              <a:rPr lang="en-US" sz="1700" b="1" dirty="0">
                <a:solidFill>
                  <a:schemeClr val="tx1">
                    <a:lumMod val="95000"/>
                  </a:schemeClr>
                </a:solidFill>
              </a:rPr>
              <a:t>2.5</a:t>
            </a:r>
            <a:r>
              <a:rPr lang="en-US" sz="1700" dirty="0">
                <a:solidFill>
                  <a:schemeClr val="tx1">
                    <a:lumMod val="95000"/>
                  </a:schemeClr>
                </a:solidFill>
              </a:rPr>
              <a:t> quintillion bytes of data</a:t>
            </a:r>
          </a:p>
          <a:p>
            <a:pPr lvl="1"/>
            <a:r>
              <a:rPr lang="en-US" sz="1700" dirty="0">
                <a:solidFill>
                  <a:schemeClr val="tx1">
                    <a:lumMod val="95000"/>
                  </a:schemeClr>
                </a:solidFill>
              </a:rPr>
              <a:t>This would fill 10 million </a:t>
            </a:r>
            <a:r>
              <a:rPr lang="en-US" sz="1700" dirty="0" err="1">
                <a:solidFill>
                  <a:schemeClr val="tx1">
                    <a:lumMod val="95000"/>
                  </a:schemeClr>
                </a:solidFill>
              </a:rPr>
              <a:t>blu-ray</a:t>
            </a:r>
            <a:r>
              <a:rPr lang="en-US" sz="1700" dirty="0">
                <a:solidFill>
                  <a:schemeClr val="tx1">
                    <a:lumMod val="95000"/>
                  </a:schemeClr>
                </a:solidFill>
              </a:rPr>
              <a:t> discs, the height of which stacked, would measure the height of 4 Eiffel Towers on top of one another.</a:t>
            </a:r>
          </a:p>
          <a:p>
            <a:pPr lvl="1"/>
            <a:r>
              <a:rPr lang="en-US" sz="1700" dirty="0">
                <a:solidFill>
                  <a:schemeClr val="tx1">
                    <a:lumMod val="95000"/>
                  </a:schemeClr>
                </a:solidFill>
              </a:rPr>
              <a:t>90% of the world’s data was created within the last 2 years alone!</a:t>
            </a:r>
          </a:p>
          <a:p>
            <a:pPr lvl="1"/>
            <a:r>
              <a:rPr lang="en-US" sz="1700" dirty="0">
                <a:solidFill>
                  <a:schemeClr val="tx1">
                    <a:lumMod val="95000"/>
                  </a:schemeClr>
                </a:solidFill>
              </a:rPr>
              <a:t>Everything you do creates data</a:t>
            </a:r>
          </a:p>
          <a:p>
            <a:pPr lvl="2"/>
            <a:r>
              <a:rPr lang="en-US" sz="1700" dirty="0">
                <a:solidFill>
                  <a:schemeClr val="tx1">
                    <a:lumMod val="95000"/>
                  </a:schemeClr>
                </a:solidFill>
              </a:rPr>
              <a:t>Browsing the Internet</a:t>
            </a:r>
          </a:p>
          <a:p>
            <a:pPr lvl="2"/>
            <a:r>
              <a:rPr lang="en-US" sz="1700" dirty="0">
                <a:solidFill>
                  <a:schemeClr val="tx1">
                    <a:lumMod val="95000"/>
                  </a:schemeClr>
                </a:solidFill>
              </a:rPr>
              <a:t>Watching TV</a:t>
            </a:r>
          </a:p>
          <a:p>
            <a:pPr lvl="2"/>
            <a:r>
              <a:rPr lang="en-US" sz="1700" dirty="0">
                <a:solidFill>
                  <a:schemeClr val="tx1">
                    <a:lumMod val="95000"/>
                  </a:schemeClr>
                </a:solidFill>
              </a:rPr>
              <a:t>Streaming Netflix</a:t>
            </a:r>
          </a:p>
          <a:p>
            <a:pPr lvl="2"/>
            <a:r>
              <a:rPr lang="en-US" sz="1700" dirty="0">
                <a:solidFill>
                  <a:schemeClr val="tx1">
                    <a:lumMod val="95000"/>
                  </a:schemeClr>
                </a:solidFill>
              </a:rPr>
              <a:t>Using apps</a:t>
            </a:r>
          </a:p>
          <a:p>
            <a:pPr lvl="2"/>
            <a:r>
              <a:rPr lang="en-US" sz="1700" dirty="0">
                <a:solidFill>
                  <a:schemeClr val="tx1">
                    <a:lumMod val="95000"/>
                  </a:schemeClr>
                </a:solidFill>
              </a:rPr>
              <a:t>Talking to Siri, Echo, or Alexa</a:t>
            </a:r>
          </a:p>
          <a:p>
            <a:pPr lvl="2"/>
            <a:r>
              <a:rPr lang="en-US" sz="1700" dirty="0">
                <a:solidFill>
                  <a:schemeClr val="tx1">
                    <a:lumMod val="95000"/>
                  </a:schemeClr>
                </a:solidFill>
              </a:rPr>
              <a:t>Playing video games</a:t>
            </a:r>
          </a:p>
          <a:p>
            <a:pPr lvl="2"/>
            <a:r>
              <a:rPr lang="en-US" sz="1700" dirty="0">
                <a:solidFill>
                  <a:schemeClr val="tx1">
                    <a:lumMod val="95000"/>
                  </a:schemeClr>
                </a:solidFill>
              </a:rPr>
              <a:t>Sending email</a:t>
            </a:r>
          </a:p>
          <a:p>
            <a:pPr lvl="2"/>
            <a:r>
              <a:rPr lang="en-US" sz="1700" dirty="0">
                <a:solidFill>
                  <a:schemeClr val="tx1">
                    <a:lumMod val="95000"/>
                  </a:schemeClr>
                </a:solidFill>
              </a:rPr>
              <a:t>Making a purchase</a:t>
            </a:r>
          </a:p>
          <a:p>
            <a:pPr lvl="2"/>
            <a:r>
              <a:rPr lang="en-US" sz="1700" dirty="0">
                <a:solidFill>
                  <a:schemeClr val="tx1">
                    <a:lumMod val="95000"/>
                  </a:schemeClr>
                </a:solidFill>
              </a:rPr>
              <a:t>Walking!!</a:t>
            </a:r>
          </a:p>
        </p:txBody>
      </p:sp>
    </p:spTree>
    <p:extLst>
      <p:ext uri="{BB962C8B-B14F-4D97-AF65-F5344CB8AC3E}">
        <p14:creationId xmlns:p14="http://schemas.microsoft.com/office/powerpoint/2010/main" val="1486422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srcRect t="6867" r="-1" b="1921"/>
          <a:stretch/>
        </p:blipFill>
        <p:spPr>
          <a:xfrm>
            <a:off x="4654296" y="-333623"/>
            <a:ext cx="7537704" cy="6857990"/>
          </a:xfrm>
          <a:prstGeom prst="rect">
            <a:avLst/>
          </a:prstGeom>
        </p:spPr>
      </p:pic>
      <p:sp>
        <p:nvSpPr>
          <p:cNvPr id="2" name="Title 1"/>
          <p:cNvSpPr>
            <a:spLocks noGrp="1"/>
          </p:cNvSpPr>
          <p:nvPr>
            <p:ph type="title"/>
          </p:nvPr>
        </p:nvSpPr>
        <p:spPr>
          <a:xfrm>
            <a:off x="804670" y="978776"/>
            <a:ext cx="3044953" cy="1174991"/>
          </a:xfrm>
        </p:spPr>
        <p:txBody>
          <a:bodyPr>
            <a:normAutofit/>
          </a:bodyPr>
          <a:lstStyle/>
          <a:p>
            <a:r>
              <a:rPr lang="en-US" sz="2000" dirty="0" smtClean="0"/>
              <a:t>Data volume</a:t>
            </a:r>
            <a:endParaRPr lang="en-US" sz="2000" dirty="0"/>
          </a:p>
        </p:txBody>
      </p:sp>
      <p:sp>
        <p:nvSpPr>
          <p:cNvPr id="3" name="Content Placeholder 2"/>
          <p:cNvSpPr>
            <a:spLocks noGrp="1"/>
          </p:cNvSpPr>
          <p:nvPr>
            <p:ph idx="1"/>
          </p:nvPr>
        </p:nvSpPr>
        <p:spPr>
          <a:xfrm>
            <a:off x="804670" y="2640692"/>
            <a:ext cx="3044952" cy="3255252"/>
          </a:xfrm>
        </p:spPr>
        <p:txBody>
          <a:bodyPr>
            <a:normAutofit/>
          </a:bodyPr>
          <a:lstStyle/>
          <a:p>
            <a:r>
              <a:rPr lang="en-US" sz="1600" dirty="0" smtClean="0"/>
              <a:t>How often do you think the following about of data is produced? Every</a:t>
            </a:r>
            <a:r>
              <a:rPr lang="mr-IN" sz="1600" dirty="0" smtClean="0"/>
              <a:t>…</a:t>
            </a:r>
            <a:endParaRPr lang="en-US" sz="1600" dirty="0" smtClean="0"/>
          </a:p>
          <a:p>
            <a:pPr lvl="1"/>
            <a:r>
              <a:rPr lang="en-US" sz="1400" dirty="0" smtClean="0"/>
              <a:t>Month</a:t>
            </a:r>
          </a:p>
          <a:p>
            <a:pPr lvl="1"/>
            <a:r>
              <a:rPr lang="en-US" sz="1400" dirty="0" smtClean="0"/>
              <a:t>Week</a:t>
            </a:r>
          </a:p>
          <a:p>
            <a:pPr lvl="1"/>
            <a:r>
              <a:rPr lang="en-US" sz="1400" dirty="0" smtClean="0"/>
              <a:t>Day</a:t>
            </a:r>
          </a:p>
          <a:p>
            <a:pPr lvl="1"/>
            <a:r>
              <a:rPr lang="en-US" sz="1400" dirty="0" smtClean="0"/>
              <a:t>Hour</a:t>
            </a:r>
          </a:p>
          <a:p>
            <a:pPr lvl="1"/>
            <a:r>
              <a:rPr lang="en-US" sz="1400" dirty="0" smtClean="0"/>
              <a:t>Minute</a:t>
            </a:r>
          </a:p>
          <a:p>
            <a:pPr lvl="1"/>
            <a:endParaRPr lang="en-US" sz="1400" dirty="0" smtClean="0"/>
          </a:p>
        </p:txBody>
      </p:sp>
      <p:sp>
        <p:nvSpPr>
          <p:cNvPr id="4" name="Oval 3"/>
          <p:cNvSpPr/>
          <p:nvPr/>
        </p:nvSpPr>
        <p:spPr>
          <a:xfrm>
            <a:off x="7828908" y="2702103"/>
            <a:ext cx="1273996" cy="1315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08958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activity</a:t>
            </a:r>
            <a:endParaRPr lang="en-US" dirty="0"/>
          </a:p>
        </p:txBody>
      </p:sp>
      <p:sp>
        <p:nvSpPr>
          <p:cNvPr id="3" name="Content Placeholder 2"/>
          <p:cNvSpPr>
            <a:spLocks noGrp="1"/>
          </p:cNvSpPr>
          <p:nvPr>
            <p:ph idx="1"/>
          </p:nvPr>
        </p:nvSpPr>
        <p:spPr/>
        <p:txBody>
          <a:bodyPr/>
          <a:lstStyle/>
          <a:p>
            <a:r>
              <a:rPr lang="en-US" dirty="0" smtClean="0"/>
              <a:t>Imagine that you are going on a vacation to the Bahamas!!</a:t>
            </a:r>
          </a:p>
          <a:p>
            <a:r>
              <a:rPr lang="en-US" dirty="0" smtClean="0"/>
              <a:t>You decide to use </a:t>
            </a:r>
            <a:r>
              <a:rPr lang="en-US" dirty="0" err="1" smtClean="0"/>
              <a:t>Orbitz.com</a:t>
            </a:r>
            <a:r>
              <a:rPr lang="en-US" dirty="0" smtClean="0"/>
              <a:t> to book your flight. </a:t>
            </a:r>
          </a:p>
          <a:p>
            <a:r>
              <a:rPr lang="en-US" dirty="0" smtClean="0"/>
              <a:t>You search for a flight and decide to book a specific round trip next Monday.</a:t>
            </a:r>
          </a:p>
          <a:p>
            <a:endParaRPr lang="en-US" dirty="0"/>
          </a:p>
          <a:p>
            <a:r>
              <a:rPr lang="en-US" dirty="0" smtClean="0"/>
              <a:t>In your groups, create a list of data points you create from the moment you click on the flight that you want to book, to the moment your plane touches down back in Boston when your vacation is finished.  </a:t>
            </a:r>
          </a:p>
          <a:p>
            <a:r>
              <a:rPr lang="en-US" dirty="0" smtClean="0"/>
              <a:t>Only list flight-related data, nothing about hotels, or your time in the Bahamas.</a:t>
            </a:r>
            <a:endParaRPr lang="en-US" dirty="0"/>
          </a:p>
        </p:txBody>
      </p:sp>
    </p:spTree>
    <p:extLst>
      <p:ext uri="{BB962C8B-B14F-4D97-AF65-F5344CB8AC3E}">
        <p14:creationId xmlns:p14="http://schemas.microsoft.com/office/powerpoint/2010/main" val="1584593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6EDED847-34F1-4353-AA83-1525E9E4067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4767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Grp="1" noChangeAspect="1"/>
          </p:cNvPicPr>
          <p:nvPr>
            <p:ph idx="1"/>
          </p:nvPr>
        </p:nvPicPr>
        <p:blipFill>
          <a:blip r:embed="rId3"/>
          <a:stretch>
            <a:fillRect/>
          </a:stretch>
        </p:blipFill>
        <p:spPr>
          <a:xfrm>
            <a:off x="1446935" y="960118"/>
            <a:ext cx="9298130" cy="3556535"/>
          </a:xfrm>
          <a:prstGeom prst="rect">
            <a:avLst/>
          </a:prstGeom>
        </p:spPr>
      </p:pic>
      <p:sp>
        <p:nvSpPr>
          <p:cNvPr id="2" name="Title 1"/>
          <p:cNvSpPr>
            <a:spLocks noGrp="1"/>
          </p:cNvSpPr>
          <p:nvPr>
            <p:ph type="title"/>
          </p:nvPr>
        </p:nvSpPr>
        <p:spPr>
          <a:xfrm>
            <a:off x="2407599" y="4928136"/>
            <a:ext cx="7729728" cy="1134402"/>
          </a:xfrm>
        </p:spPr>
        <p:txBody>
          <a:bodyPr vert="horz" lIns="182880" tIns="182880" rIns="182880" bIns="182880" rtlCol="0" anchor="ctr">
            <a:normAutofit/>
          </a:bodyPr>
          <a:lstStyle/>
          <a:p>
            <a:r>
              <a:rPr lang="en-US" dirty="0"/>
              <a:t>Data varies in structure</a:t>
            </a:r>
          </a:p>
        </p:txBody>
      </p:sp>
    </p:spTree>
    <p:extLst>
      <p:ext uri="{BB962C8B-B14F-4D97-AF65-F5344CB8AC3E}">
        <p14:creationId xmlns:p14="http://schemas.microsoft.com/office/powerpoint/2010/main" val="15884111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 xmlns:a16="http://schemas.microsoft.com/office/drawing/2014/main" id="{5FA21C72-692C-49FD-9EB4-DDDDDEBD4B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Grp="1" noChangeAspect="1"/>
          </p:cNvPicPr>
          <p:nvPr>
            <p:ph idx="1"/>
          </p:nvPr>
        </p:nvPicPr>
        <p:blipFill>
          <a:blip r:embed="rId3"/>
          <a:stretch>
            <a:fillRect/>
          </a:stretch>
        </p:blipFill>
        <p:spPr>
          <a:xfrm>
            <a:off x="2366210" y="1568875"/>
            <a:ext cx="7915425" cy="3720249"/>
          </a:xfrm>
          <a:prstGeom prst="rect">
            <a:avLst/>
          </a:prstGeom>
        </p:spPr>
      </p:pic>
      <p:sp>
        <p:nvSpPr>
          <p:cNvPr id="12" name="Oval 11">
            <a:extLst>
              <a:ext uri="{FF2B5EF4-FFF2-40B4-BE49-F238E27FC236}">
                <a16:creationId xmlns="" xmlns:a16="http://schemas.microsoft.com/office/drawing/2014/main" id="{FBAF941A-6830-47A3-B63C-7C7B66AEA73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0986" y="950975"/>
            <a:ext cx="3240772" cy="1828800"/>
          </a:xfrm>
          <a:prstGeom prst="ellipse">
            <a:avLst/>
          </a:prstGeom>
          <a:noFill/>
          <a:ln>
            <a:noFill/>
          </a:ln>
        </p:spPr>
        <p:txBody>
          <a:bodyPr vert="horz" lIns="182880" tIns="182880" rIns="182880" bIns="182880" rtlCol="0" anchor="ctr">
            <a:noAutofit/>
          </a:bodyPr>
          <a:lstStyle/>
          <a:p>
            <a:r>
              <a:rPr lang="en-US" sz="1400" dirty="0" smtClean="0">
                <a:solidFill>
                  <a:srgbClr val="FFFFFF"/>
                </a:solidFill>
              </a:rPr>
              <a:t>Structured(ISH)</a:t>
            </a:r>
            <a:br>
              <a:rPr lang="en-US" sz="1400" dirty="0" smtClean="0">
                <a:solidFill>
                  <a:srgbClr val="FFFFFF"/>
                </a:solidFill>
              </a:rPr>
            </a:br>
            <a:r>
              <a:rPr lang="en-US" sz="1400" dirty="0" smtClean="0">
                <a:solidFill>
                  <a:srgbClr val="FFFFFF"/>
                </a:solidFill>
              </a:rPr>
              <a:t>data</a:t>
            </a:r>
            <a:br>
              <a:rPr lang="en-US" sz="1400" dirty="0" smtClean="0">
                <a:solidFill>
                  <a:srgbClr val="FFFFFF"/>
                </a:solidFill>
              </a:rPr>
            </a:br>
            <a:r>
              <a:rPr lang="en-US" sz="1400" dirty="0" smtClean="0">
                <a:solidFill>
                  <a:srgbClr val="FFFFFF"/>
                </a:solidFill>
              </a:rPr>
              <a:t>types</a:t>
            </a:r>
            <a:endParaRPr lang="en-US" sz="1400" dirty="0">
              <a:solidFill>
                <a:srgbClr val="FFFFFF"/>
              </a:solidFill>
            </a:endParaRPr>
          </a:p>
        </p:txBody>
      </p:sp>
    </p:spTree>
    <p:extLst>
      <p:ext uri="{BB962C8B-B14F-4D97-AF65-F5344CB8AC3E}">
        <p14:creationId xmlns:p14="http://schemas.microsoft.com/office/powerpoint/2010/main" val="176887682"/>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1012</TotalTime>
  <Words>743</Words>
  <Application>Microsoft Macintosh PowerPoint</Application>
  <PresentationFormat>Widescreen</PresentationFormat>
  <Paragraphs>96</Paragraphs>
  <Slides>14</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Gill Sans MT</vt:lpstr>
      <vt:lpstr>Mangal</vt:lpstr>
      <vt:lpstr>Arial</vt:lpstr>
      <vt:lpstr>Parcel</vt:lpstr>
      <vt:lpstr>Data Analytics bootcamp Monday - Day 2</vt:lpstr>
      <vt:lpstr>Data is not actionable</vt:lpstr>
      <vt:lpstr>Data transformation</vt:lpstr>
      <vt:lpstr>Importance of converting data into actionable knowledge</vt:lpstr>
      <vt:lpstr>How much data we we produce?</vt:lpstr>
      <vt:lpstr>Data volume</vt:lpstr>
      <vt:lpstr>Class activity</vt:lpstr>
      <vt:lpstr>Data varies in structure</vt:lpstr>
      <vt:lpstr>Structured(ISH) data types</vt:lpstr>
      <vt:lpstr>Sources of data</vt:lpstr>
      <vt:lpstr>Data problems</vt:lpstr>
      <vt:lpstr>Can imperfect data still make good predictions? A cost/benefit</vt:lpstr>
      <vt:lpstr>Data preparation</vt:lpstr>
      <vt:lpstr>Data Preparation workshop</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bootcamp Monday - Day 1</dc:title>
  <dc:creator>Sale, Michael</dc:creator>
  <cp:lastModifiedBy>Casillas, Leonardo</cp:lastModifiedBy>
  <cp:revision>27</cp:revision>
  <dcterms:created xsi:type="dcterms:W3CDTF">2018-01-08T11:38:41Z</dcterms:created>
  <dcterms:modified xsi:type="dcterms:W3CDTF">2018-01-10T01:24:52Z</dcterms:modified>
</cp:coreProperties>
</file>

<file path=docProps/thumbnail.jpeg>
</file>